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8"/>
  </p:notesMasterIdLst>
  <p:handoutMasterIdLst>
    <p:handoutMasterId r:id="rId39"/>
  </p:handoutMasterIdLst>
  <p:sldIdLst>
    <p:sldId id="315" r:id="rId5"/>
    <p:sldId id="319" r:id="rId6"/>
    <p:sldId id="344" r:id="rId7"/>
    <p:sldId id="317" r:id="rId8"/>
    <p:sldId id="348" r:id="rId9"/>
    <p:sldId id="346" r:id="rId10"/>
    <p:sldId id="359" r:id="rId11"/>
    <p:sldId id="351" r:id="rId12"/>
    <p:sldId id="350" r:id="rId13"/>
    <p:sldId id="353" r:id="rId14"/>
    <p:sldId id="354" r:id="rId15"/>
    <p:sldId id="355" r:id="rId16"/>
    <p:sldId id="357" r:id="rId17"/>
    <p:sldId id="356" r:id="rId18"/>
    <p:sldId id="358" r:id="rId19"/>
    <p:sldId id="362" r:id="rId20"/>
    <p:sldId id="360" r:id="rId21"/>
    <p:sldId id="376" r:id="rId22"/>
    <p:sldId id="363" r:id="rId23"/>
    <p:sldId id="361" r:id="rId24"/>
    <p:sldId id="364" r:id="rId25"/>
    <p:sldId id="365" r:id="rId26"/>
    <p:sldId id="371" r:id="rId27"/>
    <p:sldId id="366" r:id="rId28"/>
    <p:sldId id="368" r:id="rId29"/>
    <p:sldId id="367" r:id="rId30"/>
    <p:sldId id="369" r:id="rId31"/>
    <p:sldId id="370" r:id="rId32"/>
    <p:sldId id="372" r:id="rId33"/>
    <p:sldId id="373" r:id="rId34"/>
    <p:sldId id="374" r:id="rId35"/>
    <p:sldId id="375" r:id="rId36"/>
    <p:sldId id="341" r:id="rId37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5"/>
            <p14:sldId id="319"/>
            <p14:sldId id="344"/>
            <p14:sldId id="317"/>
            <p14:sldId id="348"/>
            <p14:sldId id="346"/>
            <p14:sldId id="359"/>
            <p14:sldId id="351"/>
            <p14:sldId id="350"/>
            <p14:sldId id="353"/>
            <p14:sldId id="354"/>
            <p14:sldId id="355"/>
            <p14:sldId id="357"/>
            <p14:sldId id="356"/>
            <p14:sldId id="358"/>
            <p14:sldId id="362"/>
            <p14:sldId id="360"/>
            <p14:sldId id="376"/>
            <p14:sldId id="363"/>
            <p14:sldId id="361"/>
            <p14:sldId id="364"/>
            <p14:sldId id="365"/>
            <p14:sldId id="371"/>
            <p14:sldId id="366"/>
            <p14:sldId id="368"/>
            <p14:sldId id="367"/>
            <p14:sldId id="369"/>
            <p14:sldId id="370"/>
            <p14:sldId id="372"/>
            <p14:sldId id="373"/>
            <p14:sldId id="374"/>
            <p14:sldId id="375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E3E3E"/>
    <a:srgbClr val="00C57F"/>
    <a:srgbClr val="990000"/>
    <a:srgbClr val="F0F0F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6883" autoAdjust="0"/>
  </p:normalViewPr>
  <p:slideViewPr>
    <p:cSldViewPr snapToGrid="0" showGuides="1">
      <p:cViewPr varScale="1">
        <p:scale>
          <a:sx n="81" d="100"/>
          <a:sy n="81" d="100"/>
        </p:scale>
        <p:origin x="870" y="21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06/07/2024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7924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01748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69701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99901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pantalla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puede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observar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un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ejemplo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del script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utilizado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extraer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convertir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provenientes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la EAAB.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scripts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han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sido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publicados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la Plataforma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su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uso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general.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471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Este es un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ejemplo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caja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herramientas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creada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convertir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puntos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análisis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índices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estandarizados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precipitación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grilas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contínuas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multitemporales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8557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Para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definición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un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procedimiento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estándar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agregación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manual y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análisis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atípicos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definieron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las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secuencias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presentadas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diagramas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mostrados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pantalla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67192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Como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resultado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podemos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observar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agregación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análisis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datos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atípicos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obtenido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la variable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temperatura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media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anual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diferentes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estaciones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cuenca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del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río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Amazonas.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70908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También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algunos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resultados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agregación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anual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la variable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velocidad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del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viento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asociada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cada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cuenca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principal.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41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09370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2485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 a la </a:t>
            </a:r>
            <a:r>
              <a:rPr lang="en-US" dirty="0" err="1"/>
              <a:t>publicación</a:t>
            </a:r>
            <a:r>
              <a:rPr lang="en-US" dirty="0"/>
              <a:t> de las </a:t>
            </a:r>
            <a:r>
              <a:rPr lang="en-US" dirty="0" err="1"/>
              <a:t>colecciones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de ArcGIS Online y con la </a:t>
            </a:r>
            <a:r>
              <a:rPr lang="en-US" dirty="0" err="1"/>
              <a:t>ayuda</a:t>
            </a:r>
            <a:r>
              <a:rPr lang="en-US" dirty="0"/>
              <a:t> de ArcGIS Pro, se </a:t>
            </a:r>
            <a:r>
              <a:rPr lang="en-US" dirty="0" err="1"/>
              <a:t>realizo</a:t>
            </a:r>
            <a:r>
              <a:rPr lang="en-US" dirty="0"/>
              <a:t> la </a:t>
            </a:r>
            <a:r>
              <a:rPr lang="en-US" dirty="0" err="1"/>
              <a:t>integración</a:t>
            </a:r>
            <a:r>
              <a:rPr lang="en-US" dirty="0"/>
              <a:t> de </a:t>
            </a:r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colecciones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recopiladas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única</a:t>
            </a:r>
            <a:r>
              <a:rPr lang="en-US" dirty="0"/>
              <a:t> base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geográfica</a:t>
            </a:r>
            <a:r>
              <a:rPr lang="en-US" dirty="0"/>
              <a:t>.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7390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6015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6294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gráfica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puede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observer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representación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temporal de dos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instantes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tiempo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del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análisis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coberturas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realizado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7223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parte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inferior se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puede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observar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la barra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desplazamiento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temporal.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0852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678446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pantalla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puede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observar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perfil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con un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ejemplo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elementos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incorporados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ArcGIS Online.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37832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74261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82214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227812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069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62797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981800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391278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2301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059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3276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9824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gráfica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presenta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procedimiento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manual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empleado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para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descarga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por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bloques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información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hidro-climatologíca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Agencia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Nacional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Aguas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Brasil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17792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Toda la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información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recopilada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puede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consultada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través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una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historia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usuario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mapas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que ha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sido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creada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utilizando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servicios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de ArcGIS Online.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6382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494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GISPython/tree/main/MultipleTableJoi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s/pro-app/latest/tool-reference/main/arcgis-pro-tool-reference.ht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AmazonChingaza/blob/main/DiccionarioDatos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2118b368e07543b4a9942ae0aa5be5b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webmap=0101c0a04cbf4fa9b17116f2ea5100a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webmap=57a575b8a84e4d35aa1e44ec00ffef6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cg.is/01Gy4i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9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ff68e75022f24ab99e6ccc13d95e1727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53f3a14e26714817a2038b7ee56e3c8c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48f0cf72b059495abe4f43db1407364c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mwf.int/en/forecasts/dataset/ecmwf-reanalysis-v5" TargetMode="External"/><Relationship Id="rId7" Type="http://schemas.openxmlformats.org/officeDocument/2006/relationships/hyperlink" Target="https://www.ufrgs.br/hge/ana-data-acquisitio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deam.gov.co/" TargetMode="External"/><Relationship Id="rId5" Type="http://schemas.openxmlformats.org/officeDocument/2006/relationships/hyperlink" Target="https://www.nasa.gov/es/" TargetMode="External"/><Relationship Id="rId4" Type="http://schemas.openxmlformats.org/officeDocument/2006/relationships/hyperlink" Target="https://cds.climate.copernicus.eu/cdsapp#!/dataset/reanalysis-era5-single-levels-monthly-means?tab=overvie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sd.copernicus.org/articles/12/2075/202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r.gov.co/" TargetMode="External"/><Relationship Id="rId5" Type="http://schemas.openxmlformats.org/officeDocument/2006/relationships/hyperlink" Target="https://www.acueducto.com.co/" TargetMode="External"/><Relationship Id="rId4" Type="http://schemas.openxmlformats.org/officeDocument/2006/relationships/hyperlink" Target="https://www.hydrosheds.org/abou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cg.is/01Gy4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EF7EA5-1DB3-1882-1A14-2C63C7B159BC}"/>
              </a:ext>
            </a:extLst>
          </p:cNvPr>
          <p:cNvSpPr/>
          <p:nvPr/>
        </p:nvSpPr>
        <p:spPr>
          <a:xfrm>
            <a:off x="2352604" y="2875472"/>
            <a:ext cx="7486792" cy="301349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>
                <a:solidFill>
                  <a:srgbClr val="3E3E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Seminario de Ingeniería Hídrica 2024</a:t>
            </a:r>
          </a:p>
          <a:p>
            <a:pPr algn="ctr"/>
            <a:r>
              <a:rPr lang="es-CO" sz="2400" dirty="0">
                <a:solidFill>
                  <a:srgbClr val="3E3E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Impacto de la Amazonía en la recarga hídrica de Chingaza y su significado para Bogotá.</a:t>
            </a:r>
          </a:p>
          <a:p>
            <a:pPr algn="ctr"/>
            <a:endParaRPr lang="es-CO" sz="2400" dirty="0">
              <a:solidFill>
                <a:srgbClr val="3E3E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s-CO" sz="2400" dirty="0">
              <a:solidFill>
                <a:srgbClr val="3E3E3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CO" sz="2400" b="1" i="1" dirty="0">
                <a:solidFill>
                  <a:srgbClr val="3E3E3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Plataforma geográfica de datos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52FA03-B84E-2189-E895-0D22CF27F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87" y="142687"/>
            <a:ext cx="1795230" cy="9327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D80648F-AD7E-2C1C-4EB8-5B122219E75B}"/>
              </a:ext>
            </a:extLst>
          </p:cNvPr>
          <p:cNvSpPr txBox="1">
            <a:spLocks/>
          </p:cNvSpPr>
          <p:nvPr/>
        </p:nvSpPr>
        <p:spPr>
          <a:xfrm>
            <a:off x="7319396" y="6119004"/>
            <a:ext cx="4872604" cy="73899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Expositor</a:t>
            </a:r>
          </a:p>
          <a:p>
            <a:pPr algn="r"/>
            <a:r>
              <a:rPr lang="es-CO" sz="1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Carlos Alfredo Tami Riveros</a:t>
            </a:r>
            <a:endParaRPr lang="es-CO" sz="1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carlos.tami@mail.escuelaing.edu.co</a:t>
            </a:r>
          </a:p>
        </p:txBody>
      </p:sp>
      <p:pic>
        <p:nvPicPr>
          <p:cNvPr id="6" name="Picture 5" descr="A black and white image of a map and a pin&#10;&#10;Description automatically generated">
            <a:extLst>
              <a:ext uri="{FF2B5EF4-FFF2-40B4-BE49-F238E27FC236}">
                <a16:creationId xmlns:a16="http://schemas.microsoft.com/office/drawing/2014/main" id="{636D8D5A-7C42-C904-6F51-33B5CC655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109" y="907507"/>
            <a:ext cx="1835782" cy="18897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05D4CE-34F8-42C4-BC3F-DC73D6AC7DC6}"/>
              </a:ext>
            </a:extLst>
          </p:cNvPr>
          <p:cNvSpPr txBox="1">
            <a:spLocks/>
          </p:cNvSpPr>
          <p:nvPr/>
        </p:nvSpPr>
        <p:spPr>
          <a:xfrm>
            <a:off x="-1" y="6607276"/>
            <a:ext cx="1628223" cy="25072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1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Versión: 20240706</a:t>
            </a:r>
          </a:p>
        </p:txBody>
      </p:sp>
    </p:spTree>
    <p:extLst>
      <p:ext uri="{BB962C8B-B14F-4D97-AF65-F5344CB8AC3E}">
        <p14:creationId xmlns:p14="http://schemas.microsoft.com/office/powerpoint/2010/main" val="45138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44F17-07C6-67F2-714E-5764A5585087}"/>
              </a:ext>
            </a:extLst>
          </p:cNvPr>
          <p:cNvSpPr txBox="1">
            <a:spLocks/>
          </p:cNvSpPr>
          <p:nvPr/>
        </p:nvSpPr>
        <p:spPr>
          <a:xfrm>
            <a:off x="941972" y="1683603"/>
            <a:ext cx="7483160" cy="467694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GDB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para la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colecciones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única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base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espacial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formato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File Geodatabase de ESRI.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las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colecciones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agrupadas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diferentes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datasets</a:t>
            </a:r>
            <a:r>
              <a:rPr lang="en-US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ANA_BR, CAMELS_BR, CAR_CO, EAAB_CO, </a:t>
            </a:r>
            <a:r>
              <a:rPr lang="en-US" sz="22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HydroSHEDS</a:t>
            </a:r>
            <a:r>
              <a:rPr lang="en-US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IDEAM_CO, UECIJG.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fueron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reproyectados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al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sistema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4326 - WGS 1984. Para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cálculo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propiedades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geométricas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utilizó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sistema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3857 – WGS 1984 Web Mercator (auxiliary sphere).</a:t>
            </a:r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6A66D-43E5-2B64-8E74-A2ADF799DC5E}"/>
              </a:ext>
            </a:extLst>
          </p:cNvPr>
          <p:cNvSpPr txBox="1">
            <a:spLocks/>
          </p:cNvSpPr>
          <p:nvPr/>
        </p:nvSpPr>
        <p:spPr>
          <a:xfrm>
            <a:off x="1403120" y="281179"/>
            <a:ext cx="7022012" cy="10987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Base de datos, </a:t>
            </a:r>
            <a:r>
              <a:rPr lang="es-CO" sz="32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datasets</a:t>
            </a:r>
            <a:endParaRPr lang="es-CO" sz="32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sistema de proyección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Procesamiento y análisis / Base de datos, </a:t>
            </a:r>
            <a:r>
              <a:rPr lang="es-CO" sz="1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datasets</a:t>
            </a:r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sistema de proyección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CA4F7F-4609-1CC2-7DFF-D26B262FB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913" y="104816"/>
            <a:ext cx="3233360" cy="664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46A66D-43E5-2B64-8E74-A2ADF799DC5E}"/>
              </a:ext>
            </a:extLst>
          </p:cNvPr>
          <p:cNvSpPr txBox="1">
            <a:spLocks/>
          </p:cNvSpPr>
          <p:nvPr/>
        </p:nvSpPr>
        <p:spPr>
          <a:xfrm>
            <a:off x="1362864" y="292990"/>
            <a:ext cx="9887162" cy="5748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Tablas de registros - Incorporadas dentro de la GDB</a:t>
            </a:r>
          </a:p>
          <a:p>
            <a:pPr algn="ctr"/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Procesamiento y análisis / Tablas de registros 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BF592B-674D-F63F-501A-77E4ACAA1CC5}"/>
              </a:ext>
            </a:extLst>
          </p:cNvPr>
          <p:cNvGrpSpPr/>
          <p:nvPr/>
        </p:nvGrpSpPr>
        <p:grpSpPr>
          <a:xfrm>
            <a:off x="951061" y="985111"/>
            <a:ext cx="10298965" cy="5756757"/>
            <a:chOff x="1248927" y="1000106"/>
            <a:chExt cx="10298965" cy="57567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14C896-E739-47BF-4F3B-4A0469FD9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8927" y="1000107"/>
              <a:ext cx="5068202" cy="57567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31E7CA-1174-EDBB-C7EE-10124B81E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9691" y="1000106"/>
              <a:ext cx="5068201" cy="57567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358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46A66D-43E5-2B64-8E74-A2ADF799DC5E}"/>
              </a:ext>
            </a:extLst>
          </p:cNvPr>
          <p:cNvSpPr txBox="1">
            <a:spLocks/>
          </p:cNvSpPr>
          <p:nvPr/>
        </p:nvSpPr>
        <p:spPr>
          <a:xfrm>
            <a:off x="1362864" y="292990"/>
            <a:ext cx="9569679" cy="5748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Ingeniería de datos</a:t>
            </a:r>
          </a:p>
          <a:p>
            <a:pPr algn="ctr"/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Procesamiento y análisis / Ingeniería de datos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1CBEE-0A18-7297-F101-C3F89CE867B7}"/>
              </a:ext>
            </a:extLst>
          </p:cNvPr>
          <p:cNvSpPr txBox="1">
            <a:spLocks/>
          </p:cNvSpPr>
          <p:nvPr/>
        </p:nvSpPr>
        <p:spPr>
          <a:xfrm>
            <a:off x="1362865" y="1394800"/>
            <a:ext cx="9569678" cy="17453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series, conversion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unidades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obtención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estadísticos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característicos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agregación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identificación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atípicos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utilizaron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las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herramientas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embebidas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ArcGIS Pro y se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crearon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scripts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Python.</a:t>
            </a:r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D51EEB-12FE-1B39-D124-71B09AEBE5FE}"/>
              </a:ext>
            </a:extLst>
          </p:cNvPr>
          <p:cNvGrpSpPr/>
          <p:nvPr/>
        </p:nvGrpSpPr>
        <p:grpSpPr>
          <a:xfrm>
            <a:off x="6606258" y="3978407"/>
            <a:ext cx="3204851" cy="1004708"/>
            <a:chOff x="7558083" y="3686340"/>
            <a:chExt cx="5438957" cy="163183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B91620A-72B2-8896-B4E6-1E82F225D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8083" y="3686340"/>
              <a:ext cx="1488057" cy="1488057"/>
            </a:xfrm>
            <a:prstGeom prst="rect">
              <a:avLst/>
            </a:prstGeom>
          </p:spPr>
        </p:pic>
        <p:pic>
          <p:nvPicPr>
            <p:cNvPr id="11" name="Picture 10" descr="A black and grey text&#10;&#10;Description automatically generated">
              <a:extLst>
                <a:ext uri="{FF2B5EF4-FFF2-40B4-BE49-F238E27FC236}">
                  <a16:creationId xmlns:a16="http://schemas.microsoft.com/office/drawing/2014/main" id="{B5802EF5-D576-DADF-44FE-E42FFD12A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6542"/>
            <a:stretch/>
          </p:blipFill>
          <p:spPr>
            <a:xfrm>
              <a:off x="9161160" y="3802787"/>
              <a:ext cx="3835880" cy="151538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5C4F18-ECDD-7EA5-1124-A1C66F1A0799}"/>
              </a:ext>
            </a:extLst>
          </p:cNvPr>
          <p:cNvGrpSpPr/>
          <p:nvPr/>
        </p:nvGrpSpPr>
        <p:grpSpPr>
          <a:xfrm>
            <a:off x="1881539" y="3754376"/>
            <a:ext cx="3886657" cy="1228739"/>
            <a:chOff x="1893041" y="3599100"/>
            <a:chExt cx="3886657" cy="1228739"/>
          </a:xfrm>
        </p:grpSpPr>
        <p:pic>
          <p:nvPicPr>
            <p:cNvPr id="12296" name="Picture 8" descr="IUCN Red List of Threatened Species">
              <a:extLst>
                <a:ext uri="{FF2B5EF4-FFF2-40B4-BE49-F238E27FC236}">
                  <a16:creationId xmlns:a16="http://schemas.microsoft.com/office/drawing/2014/main" id="{D5CBF3B1-3743-4698-2DDD-FDC967566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041" y="3599100"/>
              <a:ext cx="1228739" cy="1228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921AB90-1F4C-CFD5-B49C-25E4EBD6DAB4}"/>
                </a:ext>
              </a:extLst>
            </p:cNvPr>
            <p:cNvSpPr txBox="1">
              <a:spLocks/>
            </p:cNvSpPr>
            <p:nvPr/>
          </p:nvSpPr>
          <p:spPr>
            <a:xfrm>
              <a:off x="3133282" y="3975845"/>
              <a:ext cx="2646416" cy="475248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ArcGIS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 Pro Tools</a:t>
              </a:r>
              <a:endParaRPr lang="es-CO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83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Procesamiento y análisis / Ingeniería de datos / Python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567AE16-44D0-702F-0346-C58D43914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22" y="0"/>
            <a:ext cx="11527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hlinkClick r:id="rId3"/>
            <a:extLst>
              <a:ext uri="{FF2B5EF4-FFF2-40B4-BE49-F238E27FC236}">
                <a16:creationId xmlns:a16="http://schemas.microsoft.com/office/drawing/2014/main" id="{F6A1E860-B4E0-6CDC-0E06-414A0973A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31" y="0"/>
            <a:ext cx="11462337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Procesamiento y análisis / Ingeniería de datos / ArcGIS Pro Tools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8" name="Picture 8" descr="IUCN Red List of Threatened Species">
            <a:extLst>
              <a:ext uri="{FF2B5EF4-FFF2-40B4-BE49-F238E27FC236}">
                <a16:creationId xmlns:a16="http://schemas.microsoft.com/office/drawing/2014/main" id="{5A65DAC9-BB85-54D5-8E4F-CA518397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578" y="3551952"/>
            <a:ext cx="1279241" cy="127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8BC8228-743E-08DC-F0E0-F7071DF14B32}"/>
              </a:ext>
            </a:extLst>
          </p:cNvPr>
          <p:cNvSpPr txBox="1">
            <a:spLocks/>
          </p:cNvSpPr>
          <p:nvPr/>
        </p:nvSpPr>
        <p:spPr>
          <a:xfrm>
            <a:off x="5985163" y="4835462"/>
            <a:ext cx="2921480" cy="4752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ArcGIS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Pro Tools</a:t>
            </a:r>
            <a:endParaRPr lang="es-C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5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Procesamiento y análisis / Ingeniería de datos / ArcGIS Pro Tools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498D3B8E-F62D-9948-3EB6-0C0422335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393" y="1623905"/>
            <a:ext cx="5889804" cy="44944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3097AE-DB61-A5FE-9208-1DE979682719}"/>
              </a:ext>
            </a:extLst>
          </p:cNvPr>
          <p:cNvSpPr txBox="1">
            <a:spLocks/>
          </p:cNvSpPr>
          <p:nvPr/>
        </p:nvSpPr>
        <p:spPr>
          <a:xfrm>
            <a:off x="1211849" y="739640"/>
            <a:ext cx="4889486" cy="7455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dirty="0">
                <a:latin typeface="Segoe UI" panose="020B0502040204020203" pitchFamily="34" charset="0"/>
                <a:cs typeface="Segoe UI" panose="020B0502040204020203" pitchFamily="34" charset="0"/>
              </a:rPr>
              <a:t>Procedimiento para agregación de registros a datos anuales y mensuales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4F177F-3F52-4FDA-62EE-FC145B2CA387}"/>
              </a:ext>
            </a:extLst>
          </p:cNvPr>
          <p:cNvSpPr txBox="1">
            <a:spLocks/>
          </p:cNvSpPr>
          <p:nvPr/>
        </p:nvSpPr>
        <p:spPr>
          <a:xfrm>
            <a:off x="6674414" y="882438"/>
            <a:ext cx="4889486" cy="4599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Procedimiento para cálculo de Z-Score</a:t>
            </a:r>
            <a:endParaRPr lang="es-CO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Graphic 8">
            <a:extLst>
              <a:ext uri="{FF2B5EF4-FFF2-40B4-BE49-F238E27FC236}">
                <a16:creationId xmlns:a16="http://schemas.microsoft.com/office/drawing/2014/main" id="{5510E93F-8819-D057-F139-43334518B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06197" y="1529311"/>
            <a:ext cx="5825921" cy="468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2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Procesamiento y análisis / Ingeniería de datos / ArcGIS Pro Tools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21F5C-A5C0-8CF2-77BA-05B70D1A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31" y="0"/>
            <a:ext cx="11462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4D63C-3BA7-1A41-E219-278F0616F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31" y="0"/>
            <a:ext cx="11462337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Procesamiento y análisis / Ingeniería de datos / ArcGIS Pro Tools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2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Procesamiento y análisis / Diccionario de datos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F8410-5A49-048E-CE16-350BA8379865}"/>
              </a:ext>
            </a:extLst>
          </p:cNvPr>
          <p:cNvSpPr txBox="1">
            <a:spLocks/>
          </p:cNvSpPr>
          <p:nvPr/>
        </p:nvSpPr>
        <p:spPr>
          <a:xfrm>
            <a:off x="653937" y="292990"/>
            <a:ext cx="5658196" cy="998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</a:t>
            </a:r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datos</a:t>
            </a:r>
          </a:p>
          <a:p>
            <a:pPr algn="ctr"/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0DB4B8-90D2-118A-6EC3-0EED55225F5B}"/>
              </a:ext>
            </a:extLst>
          </p:cNvPr>
          <p:cNvSpPr txBox="1">
            <a:spLocks/>
          </p:cNvSpPr>
          <p:nvPr/>
        </p:nvSpPr>
        <p:spPr>
          <a:xfrm>
            <a:off x="653937" y="1217459"/>
            <a:ext cx="5281350" cy="41802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detalle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específico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recopilados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producidos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investigación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sido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documentados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diccionario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global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endParaRPr lang="en-US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168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páginas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incluye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metadatos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detallados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las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clases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entidad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grillas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procedimientos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generales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7F215CBC-462D-6E6A-409B-C39758D9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43" y="0"/>
            <a:ext cx="5775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7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3106222"/>
            <a:ext cx="7497608" cy="645555"/>
          </a:xfrm>
        </p:spPr>
        <p:txBody>
          <a:bodyPr anchor="ctr" anchorCtr="0">
            <a:normAutofit/>
          </a:bodyPr>
          <a:lstStyle/>
          <a:p>
            <a:pPr algn="ctr"/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</a:t>
            </a:r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Despliegue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</a:t>
            </a:r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publicación</a:t>
            </a:r>
          </a:p>
        </p:txBody>
      </p:sp>
    </p:spTree>
    <p:extLst>
      <p:ext uri="{BB962C8B-B14F-4D97-AF65-F5344CB8AC3E}">
        <p14:creationId xmlns:p14="http://schemas.microsoft.com/office/powerpoint/2010/main" val="315436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1F77-4EC6-8A06-C80C-CDC4C4F6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17" y="1783653"/>
            <a:ext cx="10387566" cy="4001893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ArcGIS Online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 ESRI, es un sistema robusto para la creación, gestión y publicación de mapas interactivos en la nube y en entornos colaborativos, algunas de sus funcionalidades incluyen la visualización y procesamiento de formatos científicos multidimensionales tales como NetCDF y GRIB, permitiendo la generación de mapas dinámicos de flujo, análisis de sobre imposición y agregación, estadísticas zonales y la utilización de múltiples herramientas de análisis espacial; razón por la cual, ha sido utilizada en la presente investigación para el procesamiento, análisis y despliegue de las diferentes colecciones evaluadas.</a:t>
            </a:r>
            <a:endParaRPr lang="es-CO" sz="28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A583692-E64E-4F8C-8AAE-F91DC645C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895350"/>
            <a:ext cx="1905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48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locales estáticos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F628D-4029-549F-FFCE-A5811D7E041B}"/>
              </a:ext>
            </a:extLst>
          </p:cNvPr>
          <p:cNvSpPr txBox="1">
            <a:spLocks/>
          </p:cNvSpPr>
          <p:nvPr/>
        </p:nvSpPr>
        <p:spPr>
          <a:xfrm>
            <a:off x="653937" y="292990"/>
            <a:ext cx="5658196" cy="998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Mapas</a:t>
            </a:r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locales </a:t>
            </a:r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estáticos</a:t>
            </a:r>
          </a:p>
          <a:p>
            <a:pPr algn="ctr"/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14A6E3-F9C1-E9EB-7C1E-E9C91C24C2D6}"/>
              </a:ext>
            </a:extLst>
          </p:cNvPr>
          <p:cNvSpPr txBox="1">
            <a:spLocks/>
          </p:cNvSpPr>
          <p:nvPr/>
        </p:nvSpPr>
        <p:spPr>
          <a:xfrm>
            <a:off x="653937" y="1555510"/>
            <a:ext cx="5281350" cy="30331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Previo a la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publicación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ArcGIS Online,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crearon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localmente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ArcGIS Pro,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diferentes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temáticos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cada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colección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recopilada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con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propósito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vistas,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gráficos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segmentar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contenidos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dentro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base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274D45-5755-6C1C-11E6-C81631443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3" y="0"/>
            <a:ext cx="5775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50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F628D-4029-549F-FFCE-A5811D7E041B}"/>
              </a:ext>
            </a:extLst>
          </p:cNvPr>
          <p:cNvSpPr txBox="1">
            <a:spLocks/>
          </p:cNvSpPr>
          <p:nvPr/>
        </p:nvSpPr>
        <p:spPr>
          <a:xfrm>
            <a:off x="653936" y="292989"/>
            <a:ext cx="5658196" cy="1014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Mapas</a:t>
            </a:r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locales </a:t>
            </a:r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dinámicos</a:t>
            </a:r>
          </a:p>
          <a:p>
            <a:pPr algn="ctr"/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14A6E3-F9C1-E9EB-7C1E-E9C91C24C2D6}"/>
              </a:ext>
            </a:extLst>
          </p:cNvPr>
          <p:cNvSpPr txBox="1">
            <a:spLocks/>
          </p:cNvSpPr>
          <p:nvPr/>
        </p:nvSpPr>
        <p:spPr>
          <a:xfrm>
            <a:off x="653936" y="1572138"/>
            <a:ext cx="5442063" cy="32326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la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visualización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series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temporales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crearon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vistas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dinámicas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gráficos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vez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creados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realizó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publicación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servicios</a:t>
            </a:r>
            <a:r>
              <a:rPr lang="en-US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ArcGIS Online.</a:t>
            </a:r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58F86-591F-641C-4905-ABCC596E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3" y="0"/>
            <a:ext cx="5775157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089221-427C-3ED1-4653-4E1F7430D888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locales dinámicos</a:t>
            </a:r>
          </a:p>
        </p:txBody>
      </p:sp>
    </p:spTree>
    <p:extLst>
      <p:ext uri="{BB962C8B-B14F-4D97-AF65-F5344CB8AC3E}">
        <p14:creationId xmlns:p14="http://schemas.microsoft.com/office/powerpoint/2010/main" val="2863356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365E6F-622E-A36C-B326-3D342D963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7"/>
          <a:stretch/>
        </p:blipFill>
        <p:spPr>
          <a:xfrm>
            <a:off x="465513" y="0"/>
            <a:ext cx="569607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861548-6345-F6BF-8F3B-0EFBD0279C53}"/>
              </a:ext>
            </a:extLst>
          </p:cNvPr>
          <p:cNvSpPr txBox="1">
            <a:spLocks/>
          </p:cNvSpPr>
          <p:nvPr/>
        </p:nvSpPr>
        <p:spPr>
          <a:xfrm>
            <a:off x="5115101" y="6138597"/>
            <a:ext cx="786936" cy="3785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2001</a:t>
            </a:r>
            <a:endParaRPr lang="es-CO" sz="22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8509FB-8843-C37D-E111-6324FEC75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"/>
          <a:stretch/>
        </p:blipFill>
        <p:spPr>
          <a:xfrm>
            <a:off x="6255889" y="0"/>
            <a:ext cx="5696072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EAEA096-04FD-6A14-EC9F-3095F68EAD2C}"/>
              </a:ext>
            </a:extLst>
          </p:cNvPr>
          <p:cNvSpPr txBox="1">
            <a:spLocks/>
          </p:cNvSpPr>
          <p:nvPr/>
        </p:nvSpPr>
        <p:spPr>
          <a:xfrm>
            <a:off x="10939551" y="6138597"/>
            <a:ext cx="786936" cy="3785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2020</a:t>
            </a:r>
            <a:endParaRPr lang="es-CO" sz="22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61CB164-7CAD-71C5-6955-9BA4515AD3E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locales dinámicos</a:t>
            </a:r>
          </a:p>
        </p:txBody>
      </p:sp>
    </p:spTree>
    <p:extLst>
      <p:ext uri="{BB962C8B-B14F-4D97-AF65-F5344CB8AC3E}">
        <p14:creationId xmlns:p14="http://schemas.microsoft.com/office/powerpoint/2010/main" val="2522445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61CB164-7CAD-71C5-6955-9BA4515AD3E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locales dinámicos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3F0F2EC-8157-F078-63B2-81A5EBB3E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8" y="0"/>
            <a:ext cx="11537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4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de datos científicos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F628D-4029-549F-FFCE-A5811D7E041B}"/>
              </a:ext>
            </a:extLst>
          </p:cNvPr>
          <p:cNvSpPr txBox="1">
            <a:spLocks/>
          </p:cNvSpPr>
          <p:nvPr/>
        </p:nvSpPr>
        <p:spPr>
          <a:xfrm>
            <a:off x="520931" y="292990"/>
            <a:ext cx="5791201" cy="998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Mapas</a:t>
            </a:r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</a:t>
            </a:r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datos científicos</a:t>
            </a:r>
          </a:p>
          <a:p>
            <a:pPr algn="ctr"/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14A6E3-F9C1-E9EB-7C1E-E9C91C24C2D6}"/>
              </a:ext>
            </a:extLst>
          </p:cNvPr>
          <p:cNvSpPr txBox="1">
            <a:spLocks/>
          </p:cNvSpPr>
          <p:nvPr/>
        </p:nvSpPr>
        <p:spPr>
          <a:xfrm>
            <a:off x="520931" y="1228898"/>
            <a:ext cx="4516582" cy="466759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publicación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asociados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grillas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multitemporales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formato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científico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NetCDF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realizó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directamente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ArcGIS Online.</a:t>
            </a:r>
          </a:p>
          <a:p>
            <a:endParaRPr lang="en-US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Primero se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cargaron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conjuntamente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las variables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viento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(u-v) y luego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cada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las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demás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variables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1986B-A55B-6B59-164D-62C8E542B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214" y="1228898"/>
            <a:ext cx="6821480" cy="440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5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de datos científicos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E9C36-6ED0-331A-F867-55811173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8" y="0"/>
            <a:ext cx="11537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1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de datos científicos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F628D-4029-549F-FFCE-A5811D7E041B}"/>
              </a:ext>
            </a:extLst>
          </p:cNvPr>
          <p:cNvSpPr txBox="1">
            <a:spLocks/>
          </p:cNvSpPr>
          <p:nvPr/>
        </p:nvSpPr>
        <p:spPr>
          <a:xfrm>
            <a:off x="504308" y="292990"/>
            <a:ext cx="4383576" cy="14803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</a:t>
            </a:r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</a:t>
            </a:r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campos</a:t>
            </a:r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vectoriales de </a:t>
            </a:r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viento</a:t>
            </a:r>
          </a:p>
          <a:p>
            <a:pPr algn="ctr"/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14A6E3-F9C1-E9EB-7C1E-E9C91C24C2D6}"/>
              </a:ext>
            </a:extLst>
          </p:cNvPr>
          <p:cNvSpPr txBox="1">
            <a:spLocks/>
          </p:cNvSpPr>
          <p:nvPr/>
        </p:nvSpPr>
        <p:spPr>
          <a:xfrm>
            <a:off x="504308" y="2166851"/>
            <a:ext cx="4533205" cy="421178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la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interpretación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dinámica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planetaria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vientos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una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función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para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convertir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maps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componentes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direccionales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(u-v), 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dirección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velocidad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Luego, con las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herramientas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visualización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crearon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las vistas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flujo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viento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5D55A8-8AF1-9A5C-0B8A-B61020692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47" y="0"/>
            <a:ext cx="7030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4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de datos científicos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C7A221E2-AC48-CD1B-90F5-76E91BBD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68" y="0"/>
            <a:ext cx="11537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90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de datos científicos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F628D-4029-549F-FFCE-A5811D7E041B}"/>
              </a:ext>
            </a:extLst>
          </p:cNvPr>
          <p:cNvSpPr txBox="1">
            <a:spLocks/>
          </p:cNvSpPr>
          <p:nvPr/>
        </p:nvSpPr>
        <p:spPr>
          <a:xfrm>
            <a:off x="504308" y="292990"/>
            <a:ext cx="4383576" cy="148039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Mapas combinados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14A6E3-F9C1-E9EB-7C1E-E9C91C24C2D6}"/>
              </a:ext>
            </a:extLst>
          </p:cNvPr>
          <p:cNvSpPr txBox="1">
            <a:spLocks/>
          </p:cNvSpPr>
          <p:nvPr/>
        </p:nvSpPr>
        <p:spPr>
          <a:xfrm>
            <a:off x="504308" y="1174865"/>
            <a:ext cx="4533205" cy="39097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Luego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realizada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generación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vientos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crearon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las vistas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dinámicas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combinadas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 las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demás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variables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climatológicas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analizadas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8703286A-09C5-FA7D-002F-72FFB3B66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474" y="0"/>
            <a:ext cx="6677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7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de datos científicos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F628D-4029-549F-FFCE-A5811D7E041B}"/>
              </a:ext>
            </a:extLst>
          </p:cNvPr>
          <p:cNvSpPr txBox="1">
            <a:spLocks/>
          </p:cNvSpPr>
          <p:nvPr/>
        </p:nvSpPr>
        <p:spPr>
          <a:xfrm>
            <a:off x="504307" y="292990"/>
            <a:ext cx="5131721" cy="6768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ArcGIS Online </a:t>
            </a:r>
            <a:r>
              <a:rPr lang="en-US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</a:t>
            </a:r>
            <a:r>
              <a:rPr lang="es-CO" sz="32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tory </a:t>
            </a:r>
            <a:r>
              <a:rPr lang="es-CO" sz="3200" b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Maps</a:t>
            </a:r>
            <a:endParaRPr lang="es-CO" sz="3200" b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14A6E3-F9C1-E9EB-7C1E-E9C91C24C2D6}"/>
              </a:ext>
            </a:extLst>
          </p:cNvPr>
          <p:cNvSpPr txBox="1">
            <a:spLocks/>
          </p:cNvSpPr>
          <p:nvPr/>
        </p:nvSpPr>
        <p:spPr>
          <a:xfrm>
            <a:off x="504308" y="1174865"/>
            <a:ext cx="5408812" cy="29981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Finalmente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para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facilitar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consulta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diferentes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colecciones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proyecto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y para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explicar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procedimiento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científico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utilizado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durante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investigación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crearon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historias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usuario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utilizando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servicios</a:t>
            </a:r>
            <a:r>
              <a:rPr lang="en-US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ArcGIS Online.</a:t>
            </a:r>
            <a:endParaRPr lang="es-CO" sz="24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E4EEDAA-45EA-4B08-9BA9-0E6BBC38966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096000" y="0"/>
            <a:ext cx="6075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4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F36FEFC-76B8-B76C-FD21-251B775C3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"/>
            <a:ext cx="12192000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F1F77-4EC6-8A06-C80C-CDC4C4F6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83" y="2348828"/>
            <a:ext cx="6690517" cy="2391717"/>
          </a:xfrm>
        </p:spPr>
        <p:txBody>
          <a:bodyPr anchor="t" anchorCtr="0">
            <a:noAutofit/>
          </a:bodyPr>
          <a:lstStyle/>
          <a:p>
            <a: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</a:t>
            </a:r>
            <a:r>
              <a:rPr lang="es-CO" sz="2800" b="1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Recopilación</a:t>
            </a:r>
            <a: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colecciones de datos</a:t>
            </a:r>
            <a:b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2. </a:t>
            </a:r>
            <a:r>
              <a:rPr lang="es-CO" sz="2800" b="1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Procesamiento</a:t>
            </a:r>
            <a: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análisis</a:t>
            </a:r>
            <a:b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</a:t>
            </a:r>
            <a:r>
              <a:rPr lang="es-CO" sz="2800" b="1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Despliegue</a:t>
            </a:r>
            <a:r>
              <a:rPr lang="es-CO" sz="2800" dirty="0"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publicación</a:t>
            </a:r>
            <a:endParaRPr lang="es-CO" sz="2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B9B42B-2A47-5F3B-6414-37720E177D7B}"/>
              </a:ext>
            </a:extLst>
          </p:cNvPr>
          <p:cNvSpPr txBox="1">
            <a:spLocks/>
          </p:cNvSpPr>
          <p:nvPr/>
        </p:nvSpPr>
        <p:spPr>
          <a:xfrm rot="16200000">
            <a:off x="-2757714" y="2757712"/>
            <a:ext cx="6858003" cy="13425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0000" b="1" dirty="0">
                <a:solidFill>
                  <a:schemeClr val="bg1">
                    <a:lumMod val="90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Contenido</a:t>
            </a:r>
            <a:endParaRPr lang="es-CO" sz="10000" b="1" dirty="0">
              <a:solidFill>
                <a:schemeClr val="bg1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82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de datos científicos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2B139214-7A87-62B2-5A6E-82387C6EE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168" y="0"/>
            <a:ext cx="11537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84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de datos científicos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A5F4734E-F95D-AEB9-8B61-3B78D4374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168" y="0"/>
            <a:ext cx="11537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03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3. Despliegue y publicación / Mapas de datos científicos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44AF58B8-8738-681C-BB35-DEF1B4499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168" y="0"/>
            <a:ext cx="11537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11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EE2EE-B8E1-39EE-B2B8-8463A6F3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178" y="3106222"/>
            <a:ext cx="7497608" cy="645555"/>
          </a:xfrm>
        </p:spPr>
        <p:txBody>
          <a:bodyPr anchor="ctr" anchorCtr="0">
            <a:normAutofit/>
          </a:bodyPr>
          <a:lstStyle/>
          <a:p>
            <a:pPr algn="ctr"/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Gracias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por su atención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3" descr="3d Glasses outline">
            <a:extLst>
              <a:ext uri="{FF2B5EF4-FFF2-40B4-BE49-F238E27FC236}">
                <a16:creationId xmlns:a16="http://schemas.microsoft.com/office/drawing/2014/main" id="{602E22E6-15C6-A382-F310-C10C68E14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5744" y="270899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view Image">
            <a:extLst>
              <a:ext uri="{FF2B5EF4-FFF2-40B4-BE49-F238E27FC236}">
                <a16:creationId xmlns:a16="http://schemas.microsoft.com/office/drawing/2014/main" id="{A9E5B34A-0229-7165-DA30-D31BC99F5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998" y="1833330"/>
            <a:ext cx="8444002" cy="474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5" y="1187775"/>
            <a:ext cx="7497608" cy="645555"/>
          </a:xfrm>
        </p:spPr>
        <p:txBody>
          <a:bodyPr anchor="ctr" anchorCtr="0">
            <a:normAutofit fontScale="90000"/>
          </a:bodyPr>
          <a:lstStyle/>
          <a:p>
            <a:pPr algn="ctr"/>
            <a:r>
              <a:rPr lang="es-CO" sz="36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</a:t>
            </a:r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Recopilación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colecciones de datos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44F17-07C6-67F2-714E-5764A5585087}"/>
              </a:ext>
            </a:extLst>
          </p:cNvPr>
          <p:cNvSpPr txBox="1">
            <a:spLocks/>
          </p:cNvSpPr>
          <p:nvPr/>
        </p:nvSpPr>
        <p:spPr>
          <a:xfrm>
            <a:off x="941973" y="1269112"/>
            <a:ext cx="10308053" cy="4932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ECMWF </a:t>
            </a:r>
            <a:r>
              <a:rPr lang="es-CO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Reanalysis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v5 - </a:t>
            </a:r>
            <a:r>
              <a:rPr lang="es-CO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ERA5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viento, evaporación, vapor de agua, escorrentía, presión atmosférica, temperatura, precipitación y radiación solar Colección: 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ERA5 monthly averaged data on single levels from 1940 to present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(Formato: NetCDF y GRIB).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National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Aeronautics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and </a:t>
            </a:r>
            <a:r>
              <a:rPr lang="es-CO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Space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Administration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- </a:t>
            </a:r>
            <a:r>
              <a:rPr lang="es-CO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modelo digital de elevación 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Shuttle Radar Topography Mission – SRTM. (</a:t>
            </a:r>
            <a:r>
              <a:rPr lang="en-US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Formato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Tiff).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Instituto de Hidrología, Meteorología y Estudios Ambientales de Colombia - </a:t>
            </a:r>
            <a:r>
              <a:rPr lang="es-CO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IDEAM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zonificación hidrológica, catálogo nacional de estaciones en formato. (Formato: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shapefile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Agencia Nacional de Aguas de Brasil – </a:t>
            </a:r>
            <a:r>
              <a:rPr lang="es-CO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estaciones Cuenca Amazonas , precipitación, caudal, nivel. (Formato: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shapefile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text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file).</a:t>
            </a:r>
            <a:endParaRPr lang="es-CO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546A66D-43E5-2B64-8E74-A2ADF799DC5E}"/>
              </a:ext>
            </a:extLst>
          </p:cNvPr>
          <p:cNvSpPr txBox="1">
            <a:spLocks/>
          </p:cNvSpPr>
          <p:nvPr/>
        </p:nvSpPr>
        <p:spPr>
          <a:xfrm>
            <a:off x="1362864" y="292990"/>
            <a:ext cx="9887162" cy="5748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Fuentes de datos</a:t>
            </a:r>
            <a:endParaRPr lang="es-CO" sz="32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0461CF-B9AF-66D4-EA0F-72F309048809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Recopilación de colecciones de datos / Fuentes de datos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72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44F17-07C6-67F2-714E-5764A5585087}"/>
              </a:ext>
            </a:extLst>
          </p:cNvPr>
          <p:cNvSpPr txBox="1">
            <a:spLocks/>
          </p:cNvSpPr>
          <p:nvPr/>
        </p:nvSpPr>
        <p:spPr>
          <a:xfrm>
            <a:off x="941973" y="671407"/>
            <a:ext cx="10308053" cy="55151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Catchment Attributes and Meteorology for Large-sample Studies - </a:t>
            </a:r>
            <a:r>
              <a:rPr lang="en-US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CAMELS-BR</a:t>
            </a:r>
            <a:r>
              <a:rPr lang="en-US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</a:t>
            </a:r>
            <a:r>
              <a:rPr lang="en-US" sz="22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series </a:t>
            </a:r>
            <a:r>
              <a:rPr lang="en-US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hidro-meteorológicas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</a:t>
            </a:r>
            <a:r>
              <a:rPr lang="en-US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coberturas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del </a:t>
            </a:r>
            <a:r>
              <a:rPr lang="en-US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suelo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897 </a:t>
            </a:r>
            <a:r>
              <a:rPr lang="en-US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cuencas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Brazil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estaciones, cuencas, precipitación, evapotranspiración, caudal, temperatura, índices climáticos, aridez, geología, intervención humana, coberturas, suelos, topografía. (Formato: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shapefile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text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file).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World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Wildlife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Fund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US – </a:t>
            </a:r>
            <a:r>
              <a:rPr lang="es-CO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HydroSHEDS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drenaje, cuencas. (Formato: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shapefile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text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file).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Empresa de Acueducto y Alcantarillado de Bogotá – </a:t>
            </a:r>
            <a:r>
              <a:rPr lang="es-CO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EAAB</a:t>
            </a:r>
            <a:r>
              <a:rPr lang="es-CO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 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estaciones, datos hidro-climatológicos, cuencas, subzonas hidrográficas, cuerpos de agua, drenajes, aducciones. (Formato: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shapefile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SQL Server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database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).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Corporación</a:t>
            </a:r>
            <a:r>
              <a:rPr lang="en-US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Autónoma</a:t>
            </a:r>
            <a:r>
              <a:rPr lang="en-US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Regional de Cundinamarca - </a:t>
            </a:r>
            <a:r>
              <a:rPr lang="en-US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</a:t>
            </a:r>
            <a:r>
              <a:rPr lang="en-US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:</a:t>
            </a:r>
            <a:r>
              <a:rPr lang="en-US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estaciones</a:t>
            </a:r>
            <a:r>
              <a:rPr lang="en-US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series </a:t>
            </a:r>
            <a:r>
              <a:rPr lang="en-US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hidro-climatológicas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(Formato: </a:t>
            </a:r>
            <a:r>
              <a:rPr lang="es-CO" sz="2200" dirty="0" err="1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shapefile</a:t>
            </a:r>
            <a:r>
              <a:rPr lang="es-CO" sz="2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Microsoft Excel).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sz="2200" dirty="0"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52AE73-4169-4BFF-C1D3-9D26DE171CED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Recopilación de colecciones de datos / Fuentes de datos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05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D3097AE-DB61-A5FE-9208-1DE979682719}"/>
              </a:ext>
            </a:extLst>
          </p:cNvPr>
          <p:cNvSpPr txBox="1">
            <a:spLocks/>
          </p:cNvSpPr>
          <p:nvPr/>
        </p:nvSpPr>
        <p:spPr>
          <a:xfrm>
            <a:off x="2443036" y="205529"/>
            <a:ext cx="7305925" cy="45394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000" dirty="0">
                <a:latin typeface="Segoe UI" panose="020B0502040204020203" pitchFamily="34" charset="0"/>
                <a:cs typeface="Segoe UI" panose="020B0502040204020203" pitchFamily="34" charset="0"/>
              </a:rPr>
              <a:t>Procedimiento para descarga de registro de datos ANA-BR</a:t>
            </a:r>
          </a:p>
        </p:txBody>
      </p:sp>
      <p:pic>
        <p:nvPicPr>
          <p:cNvPr id="2" name="Graphic 10">
            <a:extLst>
              <a:ext uri="{FF2B5EF4-FFF2-40B4-BE49-F238E27FC236}">
                <a16:creationId xmlns:a16="http://schemas.microsoft.com/office/drawing/2014/main" id="{32732AFF-3F44-AC79-7921-04E7D9A61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9440" y="654530"/>
            <a:ext cx="5913119" cy="604957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9E73D17-3194-DCD0-B3E0-BCD26B876723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Recopilación de colecciones de datos / Procedimiento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39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69CE-AF68-D43E-EFBA-26E675CF8950}"/>
              </a:ext>
            </a:extLst>
          </p:cNvPr>
          <p:cNvSpPr txBox="1">
            <a:spLocks/>
          </p:cNvSpPr>
          <p:nvPr/>
        </p:nvSpPr>
        <p:spPr>
          <a:xfrm rot="16200000">
            <a:off x="-3270804" y="3270804"/>
            <a:ext cx="6858000" cy="3163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O" sz="1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1. Recopilación de colecciones de datos / ArcGIS Online</a:t>
            </a:r>
            <a:endParaRPr lang="es-CO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EB9F194-63AA-0215-1DD2-0E7D0E2C354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27168" y="0"/>
            <a:ext cx="11537664" cy="6858000"/>
          </a:xfrm>
          <a:prstGeom prst="rect">
            <a:avLst/>
          </a:prstGeom>
        </p:spPr>
      </p:pic>
      <p:pic>
        <p:nvPicPr>
          <p:cNvPr id="11" name="Picture 10" descr="A qr code with a globe and circles&#10;&#10;Description automatically generated">
            <a:extLst>
              <a:ext uri="{FF2B5EF4-FFF2-40B4-BE49-F238E27FC236}">
                <a16:creationId xmlns:a16="http://schemas.microsoft.com/office/drawing/2014/main" id="{5977CAAE-7643-EEFA-46A1-5A0E152D3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732" y="3286299"/>
            <a:ext cx="2499360" cy="2499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BB7A69-E3F6-4AE6-F3D3-8CF1638EB625}"/>
              </a:ext>
            </a:extLst>
          </p:cNvPr>
          <p:cNvSpPr txBox="1"/>
          <p:nvPr/>
        </p:nvSpPr>
        <p:spPr>
          <a:xfrm>
            <a:off x="6202681" y="5526178"/>
            <a:ext cx="300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b="0" i="0" dirty="0">
                <a:effectLst/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https://arcg.is/01Gy4i</a:t>
            </a:r>
            <a:endParaRPr lang="es-CO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52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3106222"/>
            <a:ext cx="7497608" cy="645555"/>
          </a:xfrm>
        </p:spPr>
        <p:txBody>
          <a:bodyPr anchor="ctr" anchorCtr="0">
            <a:normAutofit/>
          </a:bodyPr>
          <a:lstStyle/>
          <a:p>
            <a:pPr algn="ctr"/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2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 </a:t>
            </a:r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Procesamiento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</a:t>
            </a:r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análisis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581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Props1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DD01B8-816B-49B7-8C81-03AB51D87C54}">
  <ds:schemaRefs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14224164-2045-4b51-92bb-313d0f626d83"/>
    <ds:schemaRef ds:uri="bf3e1746-bde1-4d6e-9c3f-7182572f7502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2117</TotalTime>
  <Words>1555</Words>
  <Application>Microsoft Office PowerPoint</Application>
  <PresentationFormat>Panorámica</PresentationFormat>
  <Paragraphs>148</Paragraphs>
  <Slides>33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-apple-system</vt:lpstr>
      <vt:lpstr>Arial</vt:lpstr>
      <vt:lpstr>Calibri</vt:lpstr>
      <vt:lpstr>Segoe UI</vt:lpstr>
      <vt:lpstr>Segoe UI Light</vt:lpstr>
      <vt:lpstr>Wingdings</vt:lpstr>
      <vt:lpstr>Tema de R.TeachingResearchGuide</vt:lpstr>
      <vt:lpstr>Presentación de PowerPoint</vt:lpstr>
      <vt:lpstr>ArcGIS Online de ESRI, es un sistema robusto para la creación, gestión y publicación de mapas interactivos en la nube y en entornos colaborativos, algunas de sus funcionalidades incluyen la visualización y procesamiento de formatos científicos multidimensionales tales como NetCDF y GRIB, permitiendo la generación de mapas dinámicos de flujo, análisis de sobre imposición y agregación, estadísticas zonales y la utilización de múltiples herramientas de análisis espacial; razón por la cual, ha sido utilizada en la presente investigación para el procesamiento, análisis y despliegue de las diferentes colecciones evaluadas.</vt:lpstr>
      <vt:lpstr>1. Recopilación de colecciones de datos  2. Procesamiento y análisis  3. Despliegue y publicación</vt:lpstr>
      <vt:lpstr>1. Recopilación de colecciones de datos</vt:lpstr>
      <vt:lpstr>Presentación de PowerPoint</vt:lpstr>
      <vt:lpstr>Presentación de PowerPoint</vt:lpstr>
      <vt:lpstr>Presentación de PowerPoint</vt:lpstr>
      <vt:lpstr>Presentación de PowerPoint</vt:lpstr>
      <vt:lpstr>2. Procesamiento y análisis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 Despliegue y publicación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https://github.com/rcfdtools/R.TeachingResearchGuide</dc:title>
  <dc:creator/>
  <cp:lastModifiedBy>WILLIAM RICARDO AGUILAR PIÑA</cp:lastModifiedBy>
  <cp:revision>223</cp:revision>
  <dcterms:created xsi:type="dcterms:W3CDTF">2022-08-04T19:07:18Z</dcterms:created>
  <dcterms:modified xsi:type="dcterms:W3CDTF">2024-07-06T18:41:14Z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